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44" r:id="rId2"/>
  </p:sldMasterIdLst>
  <p:sldIdLst>
    <p:sldId id="264" r:id="rId3"/>
    <p:sldId id="260" r:id="rId4"/>
    <p:sldId id="257" r:id="rId5"/>
    <p:sldId id="258" r:id="rId6"/>
    <p:sldId id="259" r:id="rId7"/>
    <p:sldId id="261" r:id="rId8"/>
    <p:sldId id="265" r:id="rId9"/>
    <p:sldId id="266" r:id="rId10"/>
    <p:sldId id="267" r:id="rId11"/>
    <p:sldId id="269" r:id="rId12"/>
    <p:sldId id="270" r:id="rId13"/>
    <p:sldId id="281" r:id="rId14"/>
    <p:sldId id="282" r:id="rId15"/>
    <p:sldId id="283" r:id="rId16"/>
    <p:sldId id="330" r:id="rId17"/>
    <p:sldId id="284" r:id="rId18"/>
    <p:sldId id="285" r:id="rId19"/>
    <p:sldId id="331" r:id="rId20"/>
    <p:sldId id="286" r:id="rId21"/>
    <p:sldId id="287" r:id="rId22"/>
    <p:sldId id="332" r:id="rId23"/>
    <p:sldId id="271" r:id="rId24"/>
    <p:sldId id="276" r:id="rId25"/>
    <p:sldId id="293" r:id="rId26"/>
    <p:sldId id="294" r:id="rId27"/>
    <p:sldId id="306" r:id="rId28"/>
    <p:sldId id="307" r:id="rId29"/>
    <p:sldId id="333" r:id="rId30"/>
    <p:sldId id="336" r:id="rId31"/>
    <p:sldId id="275" r:id="rId32"/>
    <p:sldId id="337" r:id="rId33"/>
    <p:sldId id="274" r:id="rId34"/>
    <p:sldId id="295" r:id="rId35"/>
    <p:sldId id="296" r:id="rId36"/>
    <p:sldId id="308" r:id="rId37"/>
    <p:sldId id="273" r:id="rId38"/>
    <p:sldId id="297" r:id="rId39"/>
    <p:sldId id="298" r:id="rId40"/>
    <p:sldId id="309" r:id="rId41"/>
    <p:sldId id="310" r:id="rId42"/>
    <p:sldId id="288" r:id="rId43"/>
    <p:sldId id="289" r:id="rId44"/>
    <p:sldId id="277" r:id="rId45"/>
    <p:sldId id="278" r:id="rId46"/>
    <p:sldId id="279" r:id="rId47"/>
    <p:sldId id="280" r:id="rId48"/>
    <p:sldId id="290" r:id="rId49"/>
    <p:sldId id="291" r:id="rId50"/>
    <p:sldId id="292" r:id="rId51"/>
    <p:sldId id="299" r:id="rId52"/>
    <p:sldId id="300" r:id="rId53"/>
    <p:sldId id="305" r:id="rId54"/>
    <p:sldId id="301" r:id="rId55"/>
    <p:sldId id="304" r:id="rId56"/>
    <p:sldId id="302" r:id="rId57"/>
    <p:sldId id="303" r:id="rId58"/>
    <p:sldId id="311" r:id="rId59"/>
    <p:sldId id="312" r:id="rId60"/>
    <p:sldId id="314" r:id="rId61"/>
    <p:sldId id="335" r:id="rId62"/>
    <p:sldId id="334" r:id="rId63"/>
    <p:sldId id="326" r:id="rId64"/>
    <p:sldId id="327" r:id="rId65"/>
    <p:sldId id="328" r:id="rId66"/>
    <p:sldId id="329" r:id="rId67"/>
    <p:sldId id="315" r:id="rId68"/>
    <p:sldId id="318" r:id="rId69"/>
    <p:sldId id="316" r:id="rId70"/>
    <p:sldId id="319" r:id="rId71"/>
    <p:sldId id="317" r:id="rId72"/>
    <p:sldId id="320" r:id="rId73"/>
    <p:sldId id="322" r:id="rId74"/>
    <p:sldId id="323" r:id="rId75"/>
    <p:sldId id="324" r:id="rId76"/>
    <p:sldId id="325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578F81D-E3DE-4B61-A38B-DCA5B10518CB}">
          <p14:sldIdLst>
            <p14:sldId id="264"/>
            <p14:sldId id="260"/>
            <p14:sldId id="257"/>
            <p14:sldId id="258"/>
            <p14:sldId id="259"/>
            <p14:sldId id="261"/>
            <p14:sldId id="265"/>
            <p14:sldId id="266"/>
            <p14:sldId id="267"/>
            <p14:sldId id="269"/>
            <p14:sldId id="270"/>
            <p14:sldId id="281"/>
            <p14:sldId id="282"/>
            <p14:sldId id="283"/>
            <p14:sldId id="330"/>
            <p14:sldId id="284"/>
            <p14:sldId id="285"/>
            <p14:sldId id="331"/>
            <p14:sldId id="286"/>
            <p14:sldId id="287"/>
            <p14:sldId id="332"/>
            <p14:sldId id="271"/>
            <p14:sldId id="276"/>
            <p14:sldId id="293"/>
            <p14:sldId id="294"/>
            <p14:sldId id="306"/>
            <p14:sldId id="307"/>
            <p14:sldId id="333"/>
            <p14:sldId id="336"/>
            <p14:sldId id="275"/>
            <p14:sldId id="337"/>
            <p14:sldId id="274"/>
            <p14:sldId id="295"/>
            <p14:sldId id="296"/>
            <p14:sldId id="308"/>
            <p14:sldId id="273"/>
            <p14:sldId id="297"/>
            <p14:sldId id="298"/>
            <p14:sldId id="309"/>
            <p14:sldId id="310"/>
            <p14:sldId id="288"/>
            <p14:sldId id="289"/>
            <p14:sldId id="277"/>
            <p14:sldId id="278"/>
            <p14:sldId id="279"/>
            <p14:sldId id="280"/>
            <p14:sldId id="290"/>
            <p14:sldId id="291"/>
            <p14:sldId id="292"/>
            <p14:sldId id="299"/>
            <p14:sldId id="300"/>
            <p14:sldId id="305"/>
            <p14:sldId id="301"/>
            <p14:sldId id="304"/>
            <p14:sldId id="302"/>
            <p14:sldId id="303"/>
            <p14:sldId id="311"/>
            <p14:sldId id="312"/>
            <p14:sldId id="314"/>
            <p14:sldId id="335"/>
            <p14:sldId id="334"/>
            <p14:sldId id="326"/>
            <p14:sldId id="327"/>
            <p14:sldId id="328"/>
            <p14:sldId id="329"/>
          </p14:sldIdLst>
        </p14:section>
        <p14:section name="veryoutdated-ignore" id="{D97065B0-7012-4D22-956E-341D7D22BDD2}">
          <p14:sldIdLst>
            <p14:sldId id="315"/>
            <p14:sldId id="318"/>
            <p14:sldId id="316"/>
            <p14:sldId id="319"/>
            <p14:sldId id="317"/>
            <p14:sldId id="320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8" autoAdjust="0"/>
    <p:restoredTop sz="94660"/>
  </p:normalViewPr>
  <p:slideViewPr>
    <p:cSldViewPr snapToGrid="0">
      <p:cViewPr>
        <p:scale>
          <a:sx n="70" d="100"/>
          <a:sy n="70" d="100"/>
        </p:scale>
        <p:origin x="-226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9119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5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15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4060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84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1583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13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34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26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03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2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28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152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17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6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976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03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97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9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2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68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4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Interim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Master Thesis: Sex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Acute</a:t>
            </a:r>
            <a:r>
              <a:rPr lang="de-DE" dirty="0"/>
              <a:t> Neglect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2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342956" y="2430116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Female – Neglect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42956" y="5921144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Male – Neglect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82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342956" y="2430116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Control Female – Control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42956" y="5921144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Control Male – Control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R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5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Univariate</a:t>
            </a:r>
            <a:r>
              <a:rPr lang="de-DE" sz="6000" dirty="0">
                <a:solidFill>
                  <a:schemeClr val="bg1"/>
                </a:solidFill>
              </a:rPr>
              <a:t> VLBM – </a:t>
            </a:r>
            <a:br>
              <a:rPr lang="de-DE" sz="6000" dirty="0">
                <a:solidFill>
                  <a:schemeClr val="bg1"/>
                </a:solidFill>
              </a:rPr>
            </a:br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Maps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2"/>
                </a:solidFill>
              </a:rPr>
              <a:t>Created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with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NiiStat</a:t>
            </a:r>
            <a:endParaRPr lang="de-DE" dirty="0">
              <a:solidFill>
                <a:schemeClr val="tx2"/>
              </a:solidFill>
            </a:endParaRPr>
          </a:p>
          <a:p>
            <a:r>
              <a:rPr lang="de-DE" dirty="0" err="1">
                <a:solidFill>
                  <a:schemeClr val="tx2"/>
                </a:solidFill>
              </a:rPr>
              <a:t>Plotted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with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MRIcron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93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92917" y="6315650"/>
            <a:ext cx="647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4232)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29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690" y="4263987"/>
            <a:ext cx="356235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592917" y="6315650"/>
            <a:ext cx="647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4232)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728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824309" y="6193730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red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4232)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12" y="2395537"/>
            <a:ext cx="74199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01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688295" y="6341776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323)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97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15" y="4263987"/>
            <a:ext cx="354330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688295" y="6341776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323)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73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824309" y="6193730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red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323)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2" y="2395537"/>
            <a:ext cx="7343775" cy="206692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21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688295" y="6333067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273)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1426016" y="3014646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0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Overlap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345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15" y="4263987"/>
            <a:ext cx="354330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426016" y="3014646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688295" y="6333067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273)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07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824309" y="6193730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red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273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71" y="2444305"/>
            <a:ext cx="38862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1426016" y="3014646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083" y="2444304"/>
            <a:ext cx="3733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30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Disconnection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52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35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85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116145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31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117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87" y="2395537"/>
            <a:ext cx="24860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45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600" dirty="0" err="1" smtClean="0">
                <a:solidFill>
                  <a:schemeClr val="bg1"/>
                </a:solidFill>
              </a:rPr>
              <a:t>Subtraction</a:t>
            </a:r>
            <a:r>
              <a:rPr lang="de-DE" sz="5600" dirty="0" smtClean="0">
                <a:solidFill>
                  <a:schemeClr val="bg1"/>
                </a:solidFill>
              </a:rPr>
              <a:t> Plots </a:t>
            </a:r>
            <a:r>
              <a:rPr lang="de-DE" sz="5600" dirty="0" err="1" smtClean="0">
                <a:solidFill>
                  <a:schemeClr val="bg1"/>
                </a:solidFill>
              </a:rPr>
              <a:t>of</a:t>
            </a:r>
            <a:r>
              <a:rPr lang="de-DE" sz="5600" dirty="0" smtClean="0">
                <a:solidFill>
                  <a:schemeClr val="bg1"/>
                </a:solidFill>
              </a:rPr>
              <a:t> </a:t>
            </a:r>
            <a:br>
              <a:rPr lang="de-DE" sz="5600" dirty="0" smtClean="0">
                <a:solidFill>
                  <a:schemeClr val="bg1"/>
                </a:solidFill>
              </a:rPr>
            </a:br>
            <a:r>
              <a:rPr lang="de-DE" sz="5600" dirty="0" smtClean="0">
                <a:solidFill>
                  <a:schemeClr val="bg1"/>
                </a:solidFill>
              </a:rPr>
              <a:t>Whole-brain Disconnectivity</a:t>
            </a:r>
            <a:endParaRPr lang="en-US" sz="56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025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Disconnection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1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62" y="103003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62" y="3761041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98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63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56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3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069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700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001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699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350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699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03242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3924"/>
            <a:ext cx="9410700" cy="20648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5561"/>
            <a:ext cx="9410700" cy="20648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7198"/>
            <a:ext cx="9410700" cy="206483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87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684710" y="10316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408995" y="324331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569294" y="545494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915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183924"/>
            <a:ext cx="9401184" cy="20648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2395561"/>
            <a:ext cx="9401184" cy="20648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4607198"/>
            <a:ext cx="9401184" cy="206483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924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Univariate</a:t>
            </a:r>
            <a:r>
              <a:rPr lang="de-DE" sz="6000" dirty="0">
                <a:solidFill>
                  <a:schemeClr val="bg1"/>
                </a:solidFill>
              </a:rPr>
              <a:t> VLBM – </a:t>
            </a:r>
            <a:br>
              <a:rPr lang="de-DE" sz="6000" dirty="0">
                <a:solidFill>
                  <a:schemeClr val="bg1"/>
                </a:solidFill>
              </a:rPr>
            </a:br>
            <a:r>
              <a:rPr lang="de-DE" sz="6000" dirty="0">
                <a:solidFill>
                  <a:schemeClr val="bg1"/>
                </a:solidFill>
              </a:rPr>
              <a:t>Disconnection </a:t>
            </a:r>
            <a:r>
              <a:rPr lang="de-DE" sz="6000" dirty="0" err="1">
                <a:solidFill>
                  <a:schemeClr val="bg1"/>
                </a:solidFill>
              </a:rPr>
              <a:t>Maps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1414272" y="4953000"/>
            <a:ext cx="9418320" cy="1691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NiiStat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3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No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Survived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All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Female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Male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03" y="3063036"/>
            <a:ext cx="6858512" cy="427840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91" y="5793513"/>
            <a:ext cx="1312682" cy="131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2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806722" cy="4041648"/>
          </a:xfrm>
        </p:spPr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ROI-</a:t>
            </a:r>
            <a:r>
              <a:rPr lang="de-DE" sz="6000" dirty="0" err="1">
                <a:solidFill>
                  <a:schemeClr val="bg1"/>
                </a:solidFill>
              </a:rPr>
              <a:t>to</a:t>
            </a:r>
            <a:r>
              <a:rPr lang="de-DE" sz="6000" dirty="0">
                <a:solidFill>
                  <a:schemeClr val="bg1"/>
                </a:solidFill>
              </a:rPr>
              <a:t>-ROI </a:t>
            </a:r>
            <a:r>
              <a:rPr lang="de-DE" sz="6000" dirty="0" err="1">
                <a:solidFill>
                  <a:schemeClr val="bg1"/>
                </a:solidFill>
              </a:rPr>
              <a:t>Disconnections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66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1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1229397"/>
            <a:ext cx="2536150" cy="19013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4168533"/>
            <a:ext cx="2536150" cy="190138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4168533"/>
            <a:ext cx="2536150" cy="190138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4168533"/>
            <a:ext cx="2536150" cy="190138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4168533"/>
            <a:ext cx="2536150" cy="190138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0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9890" r="24723" b="9711"/>
          <a:stretch/>
        </p:blipFill>
        <p:spPr>
          <a:xfrm>
            <a:off x="438946" y="1271744"/>
            <a:ext cx="1891865" cy="181669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10445" r="24208" b="10266"/>
          <a:stretch/>
        </p:blipFill>
        <p:spPr>
          <a:xfrm>
            <a:off x="3194153" y="1186208"/>
            <a:ext cx="2011354" cy="19047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0" t="10445" r="24380" b="10266"/>
          <a:stretch/>
        </p:blipFill>
        <p:spPr>
          <a:xfrm>
            <a:off x="6023243" y="1229397"/>
            <a:ext cx="2067871" cy="192016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7" t="9890" r="23179" b="10265"/>
          <a:stretch/>
        </p:blipFill>
        <p:spPr>
          <a:xfrm>
            <a:off x="8908850" y="1229397"/>
            <a:ext cx="2067891" cy="188466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11277" r="24723" b="9988"/>
          <a:stretch/>
        </p:blipFill>
        <p:spPr>
          <a:xfrm>
            <a:off x="438946" y="4221040"/>
            <a:ext cx="1933303" cy="183019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3" t="11832" r="24036" b="11097"/>
          <a:stretch/>
        </p:blipFill>
        <p:spPr>
          <a:xfrm>
            <a:off x="6003757" y="4168533"/>
            <a:ext cx="1950364" cy="183176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9614" r="23865" b="9434"/>
          <a:stretch/>
        </p:blipFill>
        <p:spPr>
          <a:xfrm>
            <a:off x="8908850" y="4121686"/>
            <a:ext cx="2002990" cy="192392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t="9614" r="24895" b="10543"/>
          <a:stretch/>
        </p:blipFill>
        <p:spPr>
          <a:xfrm>
            <a:off x="3139796" y="4141141"/>
            <a:ext cx="2002942" cy="1910092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645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17098" r="19229" b="11375"/>
          <a:stretch/>
        </p:blipFill>
        <p:spPr>
          <a:xfrm>
            <a:off x="438946" y="1279450"/>
            <a:ext cx="2274065" cy="168594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1" t="14326" r="21461" b="11375"/>
          <a:stretch/>
        </p:blipFill>
        <p:spPr>
          <a:xfrm>
            <a:off x="3110905" y="1229397"/>
            <a:ext cx="2195011" cy="178261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3" t="12662" r="21290" b="11930"/>
          <a:stretch/>
        </p:blipFill>
        <p:spPr>
          <a:xfrm>
            <a:off x="5878243" y="1204261"/>
            <a:ext cx="2272980" cy="18077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5" t="12662" r="22147" b="11930"/>
          <a:stretch/>
        </p:blipFill>
        <p:spPr>
          <a:xfrm>
            <a:off x="8723550" y="1279450"/>
            <a:ext cx="2139987" cy="179653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7" t="12940" r="22319" b="11098"/>
          <a:stretch/>
        </p:blipFill>
        <p:spPr>
          <a:xfrm>
            <a:off x="438946" y="4205363"/>
            <a:ext cx="2101999" cy="178865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12386" r="19573" b="11651"/>
          <a:stretch/>
        </p:blipFill>
        <p:spPr>
          <a:xfrm>
            <a:off x="5988937" y="4214318"/>
            <a:ext cx="2210200" cy="17707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6822" r="21118" b="11097"/>
          <a:stretch/>
        </p:blipFill>
        <p:spPr>
          <a:xfrm>
            <a:off x="8669738" y="4406433"/>
            <a:ext cx="2268227" cy="175517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2" t="14605" r="22147" b="11096"/>
          <a:stretch/>
        </p:blipFill>
        <p:spPr>
          <a:xfrm>
            <a:off x="3203917" y="4238419"/>
            <a:ext cx="2143802" cy="1795436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460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0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33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1" t="10445" r="28157" b="9711"/>
          <a:stretch/>
        </p:blipFill>
        <p:spPr>
          <a:xfrm>
            <a:off x="673935" y="1229396"/>
            <a:ext cx="1720996" cy="198258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2" t="10446" r="24895" b="9156"/>
          <a:stretch/>
        </p:blipFill>
        <p:spPr>
          <a:xfrm>
            <a:off x="3339392" y="1138337"/>
            <a:ext cx="2045042" cy="207364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4" t="9890" r="24380" b="10820"/>
          <a:stretch/>
        </p:blipFill>
        <p:spPr>
          <a:xfrm>
            <a:off x="6097129" y="1152681"/>
            <a:ext cx="2030502" cy="2059303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586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14881" r="22663" b="11930"/>
          <a:stretch/>
        </p:blipFill>
        <p:spPr>
          <a:xfrm>
            <a:off x="307524" y="1224588"/>
            <a:ext cx="2272936" cy="19110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4" t="15989" r="23179" b="11374"/>
          <a:stretch/>
        </p:blipFill>
        <p:spPr>
          <a:xfrm>
            <a:off x="2944066" y="1293978"/>
            <a:ext cx="2539807" cy="198044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14881" r="22319" b="11376"/>
          <a:stretch/>
        </p:blipFill>
        <p:spPr>
          <a:xfrm>
            <a:off x="5847479" y="1293978"/>
            <a:ext cx="2399349" cy="1957751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04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684710" y="10316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408995" y="324331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569294" y="545494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R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663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0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1229397"/>
            <a:ext cx="2536150" cy="190138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4168533"/>
            <a:ext cx="2536150" cy="190138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4168533"/>
            <a:ext cx="2536150" cy="190138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4168533"/>
            <a:ext cx="2536150" cy="19013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79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8781" r="23006" b="10266"/>
          <a:stretch/>
        </p:blipFill>
        <p:spPr>
          <a:xfrm>
            <a:off x="313509" y="1177107"/>
            <a:ext cx="2217097" cy="198586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9890" r="21804" b="10265"/>
          <a:stretch/>
        </p:blipFill>
        <p:spPr>
          <a:xfrm>
            <a:off x="3030583" y="1132113"/>
            <a:ext cx="2386148" cy="204527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9336" r="23693" b="10265"/>
          <a:stretch/>
        </p:blipFill>
        <p:spPr>
          <a:xfrm>
            <a:off x="5832020" y="1163485"/>
            <a:ext cx="2228528" cy="203230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5" t="9890" r="22147" b="10265"/>
          <a:stretch/>
        </p:blipFill>
        <p:spPr>
          <a:xfrm>
            <a:off x="8473778" y="1132113"/>
            <a:ext cx="2464188" cy="211216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4" t="9060" r="25067" b="9434"/>
          <a:stretch/>
        </p:blipFill>
        <p:spPr>
          <a:xfrm>
            <a:off x="567188" y="4029984"/>
            <a:ext cx="1963418" cy="195015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10168" r="24723" b="10543"/>
          <a:stretch/>
        </p:blipFill>
        <p:spPr>
          <a:xfrm>
            <a:off x="6033008" y="4073634"/>
            <a:ext cx="2027540" cy="193292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0722" r="22148" b="9434"/>
          <a:stretch/>
        </p:blipFill>
        <p:spPr>
          <a:xfrm>
            <a:off x="3230880" y="4072484"/>
            <a:ext cx="2185851" cy="1907653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466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3" t="11553" r="19916" b="10820"/>
          <a:stretch/>
        </p:blipFill>
        <p:spPr>
          <a:xfrm>
            <a:off x="418012" y="1069510"/>
            <a:ext cx="2438250" cy="191772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4" t="13216" r="21462" b="13039"/>
          <a:stretch/>
        </p:blipFill>
        <p:spPr>
          <a:xfrm>
            <a:off x="3085083" y="1191071"/>
            <a:ext cx="2396962" cy="181134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0" t="9890" r="19916" b="12483"/>
          <a:stretch/>
        </p:blipFill>
        <p:spPr>
          <a:xfrm>
            <a:off x="5897334" y="1141377"/>
            <a:ext cx="2349682" cy="190147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2661" r="23178" b="12485"/>
          <a:stretch/>
        </p:blipFill>
        <p:spPr>
          <a:xfrm>
            <a:off x="8662305" y="1153840"/>
            <a:ext cx="2266819" cy="188901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3" t="14049" r="20260" b="11651"/>
          <a:stretch/>
        </p:blipFill>
        <p:spPr>
          <a:xfrm>
            <a:off x="510796" y="4144763"/>
            <a:ext cx="2206278" cy="175976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4" t="15713" r="24036" b="11651"/>
          <a:stretch/>
        </p:blipFill>
        <p:spPr>
          <a:xfrm>
            <a:off x="5897030" y="4151048"/>
            <a:ext cx="2245483" cy="191011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16180" r="23178" b="13786"/>
          <a:stretch/>
        </p:blipFill>
        <p:spPr>
          <a:xfrm>
            <a:off x="3299512" y="4128731"/>
            <a:ext cx="2153332" cy="177580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80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3875"/>
              </p:ext>
            </p:extLst>
          </p:nvPr>
        </p:nvGraphicFramePr>
        <p:xfrm>
          <a:off x="1788160" y="2577736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607/286 (68%)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541/219 (71.2%)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489/198 (71.1%)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145/60 (70.7%)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7/7 (50%)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2/2 (50%)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428/183</a:t>
                      </a:r>
                      <a:r>
                        <a:rPr lang="de-DE" baseline="0" dirty="0"/>
                        <a:t> (70%)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269/80 (77%)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201/48 (80.7%)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5085806" y="4406538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89888" y="275573"/>
            <a:ext cx="652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Ratio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Interhemispheric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Intrahemispheric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61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531344"/>
              </p:ext>
            </p:extLst>
          </p:nvPr>
        </p:nvGraphicFramePr>
        <p:xfrm>
          <a:off x="1788160" y="2577736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144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pSTS</a:t>
                      </a:r>
                      <a:r>
                        <a:rPr lang="de-DE" dirty="0"/>
                        <a:t>(124)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THA(242)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THA(242)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ITG(98)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ITG(98)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3308835" y="300625"/>
            <a:ext cx="559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Node</a:t>
            </a:r>
            <a:r>
              <a:rPr lang="de-DE" dirty="0">
                <a:solidFill>
                  <a:schemeClr val="bg1"/>
                </a:solidFill>
              </a:rPr>
              <a:t>/ROI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788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184650"/>
              </p:ext>
            </p:extLst>
          </p:nvPr>
        </p:nvGraphicFramePr>
        <p:xfrm>
          <a:off x="1556011" y="1345968"/>
          <a:ext cx="8127999" cy="4153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88950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67331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124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19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</a:t>
                      </a:r>
                      <a:r>
                        <a:rPr lang="de-DE" baseline="0" dirty="0"/>
                        <a:t>-THA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</a:t>
                      </a:r>
                      <a:r>
                        <a:rPr lang="de-DE" baseline="0" dirty="0"/>
                        <a:t>ITG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0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72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19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695216"/>
                  </a:ext>
                </a:extLst>
              </a:tr>
              <a:tr h="444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</a:t>
                      </a:r>
                      <a:r>
                        <a:rPr lang="de-DE" dirty="0" err="1"/>
                        <a:t>pSTS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74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IPL-THA (intra)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8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85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1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568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0911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3469421" y="350728"/>
            <a:ext cx="4301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Top 10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highest</a:t>
            </a:r>
            <a:r>
              <a:rPr lang="de-DE" dirty="0">
                <a:solidFill>
                  <a:schemeClr val="bg1"/>
                </a:solidFill>
              </a:rPr>
              <a:t> t </a:t>
            </a:r>
            <a:r>
              <a:rPr lang="de-DE" dirty="0" err="1">
                <a:solidFill>
                  <a:schemeClr val="bg1"/>
                </a:solidFill>
              </a:rPr>
              <a:t>statistics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3818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395412"/>
              </p:ext>
            </p:extLst>
          </p:nvPr>
        </p:nvGraphicFramePr>
        <p:xfrm>
          <a:off x="1656219" y="1508806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10770365"/>
                    </a:ext>
                  </a:extLst>
                </a:gridCol>
                <a:gridCol w="1848285">
                  <a:extLst>
                    <a:ext uri="{9D8B030D-6E8A-4147-A177-3AD203B41FA5}">
                      <a16:colId xmlns:a16="http://schemas.microsoft.com/office/drawing/2014/main" val="1371199430"/>
                    </a:ext>
                  </a:extLst>
                </a:gridCol>
                <a:gridCol w="2215715">
                  <a:extLst>
                    <a:ext uri="{9D8B030D-6E8A-4147-A177-3AD203B41FA5}">
                      <a16:colId xmlns:a16="http://schemas.microsoft.com/office/drawing/2014/main" val="2504322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1672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 (n = 1786)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Female (n = 410)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Male (n = 1222)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752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Amygdala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 (0.7%)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 (0.6%)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71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 (3.4%)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(0.5%)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37 (3.0%)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41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Frontal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112 (6.3%)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 (1.7%)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84 (6.9%)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4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Hippocampus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 (1.5%)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 (0.7%)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 (1.1%)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98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Insula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 (0.4%)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 (0.7%)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8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Occipital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108 (6.0%)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 (2.2%)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92 (7.5%)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11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Parietal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554 (30.5%)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101 (24.6%)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324 (26.5%)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Temporal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750 (42.0%)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237 (57.8%)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595 (48.7%)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7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Thalamus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155 (8.7%)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51 (12.4%)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61 (5.0%)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38827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2736068" y="313151"/>
            <a:ext cx="5968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nodes</a:t>
            </a:r>
            <a:r>
              <a:rPr lang="de-DE" dirty="0">
                <a:solidFill>
                  <a:schemeClr val="bg1"/>
                </a:solidFill>
              </a:rPr>
              <a:t> per „Lobe“/ROI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at p = 0.05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041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806722" cy="4041648"/>
          </a:xfrm>
        </p:spPr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ROI-</a:t>
            </a:r>
            <a:r>
              <a:rPr lang="de-DE" sz="6000" dirty="0" err="1">
                <a:solidFill>
                  <a:schemeClr val="bg1"/>
                </a:solidFill>
              </a:rPr>
              <a:t>to</a:t>
            </a:r>
            <a:r>
              <a:rPr lang="de-DE" sz="6000" dirty="0">
                <a:solidFill>
                  <a:schemeClr val="bg1"/>
                </a:solidFill>
              </a:rPr>
              <a:t>-ROI </a:t>
            </a:r>
            <a:r>
              <a:rPr lang="de-DE" sz="6000" dirty="0" err="1">
                <a:solidFill>
                  <a:schemeClr val="bg1"/>
                </a:solidFill>
              </a:rPr>
              <a:t>Disconnections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 &amp;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490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116183" y="5016137"/>
            <a:ext cx="778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							   Female						 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653015" y="627016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(BF &gt; log(3))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75" y="2048934"/>
            <a:ext cx="2912048" cy="18034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99" y="1994476"/>
            <a:ext cx="3267509" cy="202353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785" y="1996286"/>
            <a:ext cx="3082075" cy="19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4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10564368" cy="4041648"/>
          </a:xfrm>
        </p:spPr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Bayesian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Correlation</a:t>
            </a:r>
            <a:r>
              <a:rPr lang="de-DE" sz="6000" dirty="0">
                <a:solidFill>
                  <a:schemeClr val="bg1"/>
                </a:solidFill>
              </a:rPr>
              <a:t>: SSPLs/</a:t>
            </a:r>
            <a:r>
              <a:rPr lang="de-DE" sz="6000" dirty="0" err="1">
                <a:solidFill>
                  <a:schemeClr val="bg1"/>
                </a:solidFill>
              </a:rPr>
              <a:t>Behaviour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23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Subtraction</a:t>
            </a:r>
            <a:r>
              <a:rPr lang="de-DE" sz="6000" dirty="0">
                <a:solidFill>
                  <a:schemeClr val="bg1"/>
                </a:solidFill>
              </a:rPr>
              <a:t>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83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596439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581095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02" y="3820683"/>
            <a:ext cx="5455316" cy="340307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76" y="6002519"/>
            <a:ext cx="1044118" cy="10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183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10564368" cy="4041648"/>
          </a:xfrm>
        </p:spPr>
        <p:txBody>
          <a:bodyPr>
            <a:normAutofit/>
          </a:bodyPr>
          <a:lstStyle/>
          <a:p>
            <a:r>
              <a:rPr lang="de-DE" sz="6000" dirty="0" err="1" smtClean="0">
                <a:solidFill>
                  <a:schemeClr val="bg1"/>
                </a:solidFill>
              </a:rPr>
              <a:t>Correlation</a:t>
            </a:r>
            <a:r>
              <a:rPr lang="de-DE" sz="6000" dirty="0">
                <a:solidFill>
                  <a:schemeClr val="bg1"/>
                </a:solidFill>
              </a:rPr>
              <a:t>: SSPLs/</a:t>
            </a:r>
            <a:r>
              <a:rPr lang="de-DE" sz="6000" dirty="0" err="1">
                <a:solidFill>
                  <a:schemeClr val="bg1"/>
                </a:solidFill>
              </a:rPr>
              <a:t>Behaviour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 smtClean="0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25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46" y="1864152"/>
            <a:ext cx="4352558" cy="26954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97" y="1864151"/>
            <a:ext cx="4352558" cy="269549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814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596439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581095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02" y="3820683"/>
            <a:ext cx="5455316" cy="340307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76" y="6002519"/>
            <a:ext cx="1044118" cy="10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104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47" y="1864152"/>
            <a:ext cx="4352556" cy="26954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98" y="1864151"/>
            <a:ext cx="4352556" cy="269549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06857" y="261173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M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A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L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139535" y="6439989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Higher BFs than for “all“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377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5031605" y="107417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139535" y="6439989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Higher BFs than for “all“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71" y="1440042"/>
            <a:ext cx="6798074" cy="42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78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50" cy="244230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50" cy="24423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50" cy="244230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2"/>
            <a:ext cx="3257650" cy="244230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537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64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1" t="9050" r="22535" b="9796"/>
          <a:stretch/>
        </p:blipFill>
        <p:spPr>
          <a:xfrm>
            <a:off x="1793991" y="589060"/>
            <a:ext cx="2518888" cy="227668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2" t="10021" r="20724" b="10121"/>
          <a:stretch/>
        </p:blipFill>
        <p:spPr>
          <a:xfrm>
            <a:off x="6617829" y="667049"/>
            <a:ext cx="2700539" cy="224035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2" t="9520" r="22803" b="9758"/>
          <a:stretch/>
        </p:blipFill>
        <p:spPr>
          <a:xfrm>
            <a:off x="1822628" y="3848839"/>
            <a:ext cx="2470450" cy="226457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3" t="9520" r="18585" b="9758"/>
          <a:stretch/>
        </p:blipFill>
        <p:spPr>
          <a:xfrm>
            <a:off x="6678161" y="3848839"/>
            <a:ext cx="2712650" cy="226457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537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64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43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50" cy="24423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50" cy="2442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50" cy="24423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1"/>
            <a:ext cx="3257650" cy="244230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265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52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5" t="8186" r="23337" b="9365"/>
          <a:stretch/>
        </p:blipFill>
        <p:spPr>
          <a:xfrm>
            <a:off x="1828801" y="540018"/>
            <a:ext cx="2449026" cy="230425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4" t="10020" r="21793" b="10553"/>
          <a:stretch/>
        </p:blipFill>
        <p:spPr>
          <a:xfrm>
            <a:off x="6705601" y="589631"/>
            <a:ext cx="2557603" cy="22198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9953" r="22535" b="9326"/>
          <a:stretch/>
        </p:blipFill>
        <p:spPr>
          <a:xfrm>
            <a:off x="1767841" y="3836572"/>
            <a:ext cx="2569667" cy="2256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1" t="9953" r="20991" b="9326"/>
          <a:stretch/>
        </p:blipFill>
        <p:spPr>
          <a:xfrm>
            <a:off x="6679475" y="3836572"/>
            <a:ext cx="2629989" cy="225599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265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52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3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395537"/>
            <a:ext cx="9410700" cy="206692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695616" y="4462462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Neglect – All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7346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49" cy="24423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49" cy="2442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49" cy="24423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1"/>
            <a:ext cx="3257649" cy="244230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209230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49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1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3051741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9" t="9050" r="22268" b="10228"/>
          <a:stretch/>
        </p:blipFill>
        <p:spPr>
          <a:xfrm>
            <a:off x="1802671" y="571642"/>
            <a:ext cx="2614037" cy="230577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6" t="10021" r="19654" b="10121"/>
          <a:stretch/>
        </p:blipFill>
        <p:spPr>
          <a:xfrm>
            <a:off x="6714305" y="603216"/>
            <a:ext cx="2725009" cy="228111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t="9089" r="22001" b="9326"/>
          <a:stretch/>
        </p:blipFill>
        <p:spPr>
          <a:xfrm>
            <a:off x="1767838" y="3814485"/>
            <a:ext cx="2675688" cy="233043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9089" r="22328" b="9326"/>
          <a:stretch/>
        </p:blipFill>
        <p:spPr>
          <a:xfrm>
            <a:off x="6688179" y="3814486"/>
            <a:ext cx="2638699" cy="233043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209230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49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1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3051741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633014"/>
              </p:ext>
            </p:extLst>
          </p:nvPr>
        </p:nvGraphicFramePr>
        <p:xfrm>
          <a:off x="1289495" y="2429455"/>
          <a:ext cx="912533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066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695677507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259/278</a:t>
                      </a:r>
                      <a:r>
                        <a:rPr lang="de-DE" baseline="0" dirty="0"/>
                        <a:t> (48%)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49/64 (43%)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25/39 (39%)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3/2 (60%)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119/146</a:t>
                      </a:r>
                      <a:r>
                        <a:rPr lang="de-DE" baseline="0" dirty="0"/>
                        <a:t> (44%)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27/25 (52%)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10/15 (40%)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1/5 (17%)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18/31 (36%)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6/10 (38%)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5/8 (38%)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0/1 (0%)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4508683" y="438182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413558" y="275573"/>
            <a:ext cx="687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Ratio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Interhemispheric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Intrahemispheric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in SSPLs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70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750249"/>
              </p:ext>
            </p:extLst>
          </p:nvPr>
        </p:nvGraphicFramePr>
        <p:xfrm>
          <a:off x="1289494" y="2429455"/>
          <a:ext cx="954738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585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55595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145396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329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  <a:gridCol w="1909476">
                  <a:extLst>
                    <a:ext uri="{9D8B030D-6E8A-4147-A177-3AD203B41FA5}">
                      <a16:colId xmlns:a16="http://schemas.microsoft.com/office/drawing/2014/main" val="695677507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</a:t>
                      </a:r>
                      <a:r>
                        <a:rPr lang="de-DE" baseline="0" dirty="0"/>
                        <a:t>(98)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INS(168)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r>
                        <a:rPr lang="de-DE" baseline="0" dirty="0"/>
                        <a:t>(224)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INS(168)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MFG(20)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PhG</a:t>
                      </a:r>
                      <a:r>
                        <a:rPr lang="de-DE" dirty="0"/>
                        <a:t>(112)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MVOcC</a:t>
                      </a:r>
                      <a:r>
                        <a:rPr lang="de-DE" dirty="0"/>
                        <a:t>(192)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MVOcC</a:t>
                      </a:r>
                      <a:r>
                        <a:rPr lang="de-DE" dirty="0"/>
                        <a:t>(192)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PrG(60)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4508683" y="438182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413558" y="275573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Node</a:t>
            </a:r>
            <a:r>
              <a:rPr lang="de-DE" dirty="0">
                <a:solidFill>
                  <a:schemeClr val="bg1"/>
                </a:solidFill>
              </a:rPr>
              <a:t>/ROI </a:t>
            </a:r>
            <a:r>
              <a:rPr lang="de-DE" dirty="0" err="1">
                <a:solidFill>
                  <a:schemeClr val="bg1"/>
                </a:solidFill>
              </a:rPr>
              <a:t>involved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00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13835"/>
              </p:ext>
            </p:extLst>
          </p:nvPr>
        </p:nvGraphicFramePr>
        <p:xfrm>
          <a:off x="1556011" y="1345968"/>
          <a:ext cx="8127999" cy="4091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88950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67331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124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19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MFG</a:t>
                      </a:r>
                      <a:r>
                        <a:rPr lang="de-DE" baseline="0" dirty="0"/>
                        <a:t>-ITG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MFG-</a:t>
                      </a:r>
                      <a:r>
                        <a:rPr lang="de-DE" dirty="0" err="1"/>
                        <a:t>pSTS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IPL-INS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2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SFG-ITG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IPL-INS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19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SFG-ITG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PhG</a:t>
                      </a:r>
                      <a:r>
                        <a:rPr lang="de-DE" dirty="0"/>
                        <a:t>-BG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PhG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695216"/>
                  </a:ext>
                </a:extLst>
              </a:tr>
              <a:tr h="383291"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-BG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PrG-</a:t>
                      </a:r>
                      <a:r>
                        <a:rPr lang="de-DE" dirty="0" err="1"/>
                        <a:t>PhG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-THA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74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OrG-MVOcC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IFG-AMYG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8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IFG-</a:t>
                      </a:r>
                      <a:r>
                        <a:rPr lang="de-DE" dirty="0" err="1"/>
                        <a:t>pSTS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-THA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pSTS-MVOcC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85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MFG-IFG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PoG-MVOcC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21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INS-THA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-INS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pSTS-MVOcC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568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-STG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-INS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</a:t>
                      </a:r>
                      <a:r>
                        <a:rPr lang="de-DE" baseline="0" dirty="0"/>
                        <a:t>-</a:t>
                      </a:r>
                      <a:r>
                        <a:rPr lang="de-DE" baseline="0" dirty="0" err="1"/>
                        <a:t>FuG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911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3387671" y="350728"/>
            <a:ext cx="4464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Top 10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r>
              <a:rPr lang="de-DE" dirty="0">
                <a:solidFill>
                  <a:schemeClr val="bg1"/>
                </a:solidFill>
              </a:rPr>
              <a:t>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highest</a:t>
            </a:r>
            <a:r>
              <a:rPr lang="de-DE" dirty="0">
                <a:solidFill>
                  <a:schemeClr val="bg1"/>
                </a:solidFill>
              </a:rPr>
              <a:t> p </a:t>
            </a:r>
            <a:r>
              <a:rPr lang="de-DE" dirty="0" err="1">
                <a:solidFill>
                  <a:schemeClr val="bg1"/>
                </a:solidFill>
              </a:rPr>
              <a:t>values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09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070415"/>
              </p:ext>
            </p:extLst>
          </p:nvPr>
        </p:nvGraphicFramePr>
        <p:xfrm>
          <a:off x="1656219" y="1508806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10770365"/>
                    </a:ext>
                  </a:extLst>
                </a:gridCol>
                <a:gridCol w="1848285">
                  <a:extLst>
                    <a:ext uri="{9D8B030D-6E8A-4147-A177-3AD203B41FA5}">
                      <a16:colId xmlns:a16="http://schemas.microsoft.com/office/drawing/2014/main" val="1371199430"/>
                    </a:ext>
                  </a:extLst>
                </a:gridCol>
                <a:gridCol w="2215715">
                  <a:extLst>
                    <a:ext uri="{9D8B030D-6E8A-4147-A177-3AD203B41FA5}">
                      <a16:colId xmlns:a16="http://schemas.microsoft.com/office/drawing/2014/main" val="2504322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1672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752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Amygdala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71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41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Frontal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4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Hippocampus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98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Insula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8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Limbic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4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Occipital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11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Parietal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Temporal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7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Thalamus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38827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3109570" y="313151"/>
            <a:ext cx="5221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%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r>
              <a:rPr lang="de-DE" dirty="0">
                <a:solidFill>
                  <a:schemeClr val="bg1"/>
                </a:solidFill>
              </a:rPr>
              <a:t> per „Lobe“/ROI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at p = 0.05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54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695616" y="2572698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Female – All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95615" y="5921144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Male – All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97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216319" y="2572698"/>
            <a:ext cx="382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Female – Control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472799" y="5921144"/>
            <a:ext cx="324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Male – Control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78324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2_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2358</Words>
  <Application>Microsoft Office PowerPoint</Application>
  <PresentationFormat>Breitbild</PresentationFormat>
  <Paragraphs>477</Paragraphs>
  <Slides>75</Slides>
  <Notes>0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75</vt:i4>
      </vt:variant>
    </vt:vector>
  </HeadingPairs>
  <TitlesOfParts>
    <vt:vector size="81" baseType="lpstr">
      <vt:lpstr>Arial</vt:lpstr>
      <vt:lpstr>Century Schoolbook</vt:lpstr>
      <vt:lpstr>Wingdings</vt:lpstr>
      <vt:lpstr>Wingdings 2</vt:lpstr>
      <vt:lpstr>View</vt:lpstr>
      <vt:lpstr>2_View</vt:lpstr>
      <vt:lpstr>Interim Results</vt:lpstr>
      <vt:lpstr>Lesion Overlap Plots</vt:lpstr>
      <vt:lpstr>PowerPoint-Präsentation</vt:lpstr>
      <vt:lpstr>PowerPoint-Präsentation</vt:lpstr>
      <vt:lpstr>PowerPoint-Präsentation</vt:lpstr>
      <vt:lpstr>Lesion Subtraction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Univariate VLBM –  Lesion Maps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Disconnection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Subtraction Plots of  Whole-brain Disconnectivity</vt:lpstr>
      <vt:lpstr>Disconnection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Univariate VLBM –  Disconnection Maps</vt:lpstr>
      <vt:lpstr>No Voxels Survived</vt:lpstr>
      <vt:lpstr>ROI-to-ROI Disconnections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ROI-to-ROI Disconnections</vt:lpstr>
      <vt:lpstr>PowerPoint-Präsentation</vt:lpstr>
      <vt:lpstr>Bayesian Correlation: SSPLs/Behaviour</vt:lpstr>
      <vt:lpstr>PowerPoint-Präsentation</vt:lpstr>
      <vt:lpstr>Correlation: SSPLs/Behaviour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Demo 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Sperber</dc:creator>
  <cp:lastModifiedBy>Sperber</cp:lastModifiedBy>
  <cp:revision>77</cp:revision>
  <dcterms:created xsi:type="dcterms:W3CDTF">2022-07-08T08:55:40Z</dcterms:created>
  <dcterms:modified xsi:type="dcterms:W3CDTF">2022-09-01T13:45:48Z</dcterms:modified>
</cp:coreProperties>
</file>